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73" r:id="rId15"/>
    <p:sldId id="267" r:id="rId16"/>
    <p:sldId id="268" r:id="rId17"/>
    <p:sldId id="274" r:id="rId18"/>
    <p:sldId id="275" r:id="rId19"/>
    <p:sldId id="269" r:id="rId20"/>
    <p:sldId id="276" r:id="rId21"/>
    <p:sldId id="278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vone" initials="Z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FD56A-8D2C-4449-85AE-496B4D3BAEE1}" type="datetimeFigureOut">
              <a:rPr lang="sr-Latn-CS" smtClean="0"/>
              <a:pPr/>
              <a:t>13.5.2015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F4A25-1BC7-48EA-8A4B-AB87171BADD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484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F4A25-1BC7-48EA-8A4B-AB87171BADD9}" type="slidenum">
              <a:rPr lang="hr-HR" smtClean="0"/>
              <a:pPr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281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2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1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57BC692-0452-4254-930B-B23F996256E0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68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F8C0-B2C5-43C1-8760-E211D97DB70F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616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4EE5E-7CAA-49C7-995F-2D988313756D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21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9832-82EF-455E-8D46-E4C52AB9E16B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3120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2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1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037E-3EE5-4719-8B13-F53EA54DF448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4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3" cy="1499616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1" y="2286000"/>
            <a:ext cx="4754880" cy="402336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6C72A-0198-417E-A5DE-E717E8A4866B}" type="datetime1">
              <a:rPr lang="hr-HR" smtClean="0"/>
              <a:t>13.5.2015.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124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9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9" y="2967788"/>
            <a:ext cx="4754880" cy="33415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40784-1F93-4643-8FDC-9A1DD299AD5C}" type="datetime1">
              <a:rPr lang="hr-HR" smtClean="0"/>
              <a:t>13.5.2015.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70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AE282-5B92-42BC-8FF1-66D3F1B9E820}" type="datetime1">
              <a:rPr lang="hr-HR" smtClean="0"/>
              <a:t>13.5.2015.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2940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41E47-F86D-49A5-8CB1-38ED3E6CD617}" type="datetime1">
              <a:rPr lang="hr-HR" smtClean="0"/>
              <a:t>13.5.2015.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647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9" y="822960"/>
            <a:ext cx="5678425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6081-0CB7-4A9B-A859-059A7958FE16}" type="datetime1">
              <a:rPr lang="hr-HR" smtClean="0"/>
              <a:t>13.5.2015.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003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3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1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CF76F-2B13-4655-9B27-391164A8D647}" type="datetime1">
              <a:rPr lang="hr-HR" smtClean="0"/>
              <a:t>13.5.2015.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23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3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30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CBD426B-9ABE-4813-87CE-023168383DF0}" type="datetime1">
              <a:rPr lang="hr-HR" smtClean="0"/>
              <a:t>13.5.2015.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4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E5DB5BC-6217-4614-9821-CBFCD8BF85F8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94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://hr.wikipedia.org/wiki/Km%C2%B2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hr.wikipedia.org/wiki/Km%C2%B2" TargetMode="Externa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Croatia</a:t>
            </a:r>
            <a:endParaRPr lang="hr-H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35294" r="54572" b="37035"/>
          <a:stretch/>
        </p:blipFill>
        <p:spPr bwMode="auto">
          <a:xfrm>
            <a:off x="8371565" y="5204164"/>
            <a:ext cx="2032549" cy="97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929346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288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9" y="3230088"/>
            <a:ext cx="6175169" cy="3473533"/>
          </a:xfrm>
          <a:prstGeom prst="rect">
            <a:avLst/>
          </a:prstGeom>
        </p:spPr>
      </p:pic>
      <p:pic>
        <p:nvPicPr>
          <p:cNvPr id="5" name="Picture 4" descr="National-park-Sjeverni-Velebit-Croatia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07" y="213756"/>
            <a:ext cx="3794834" cy="2846126"/>
          </a:xfrm>
          <a:prstGeom prst="rect">
            <a:avLst/>
          </a:prstGeom>
        </p:spPr>
      </p:pic>
      <p:pic>
        <p:nvPicPr>
          <p:cNvPr id="6" name="Picture 5" descr="Picture-0012-1024x7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413" y="3506338"/>
            <a:ext cx="4101787" cy="3076340"/>
          </a:xfrm>
          <a:prstGeom prst="rect">
            <a:avLst/>
          </a:prstGeom>
        </p:spPr>
      </p:pic>
      <p:pic>
        <p:nvPicPr>
          <p:cNvPr id="7" name="Picture 6" descr="risnja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084" y="217257"/>
            <a:ext cx="4345826" cy="2696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0749" y="332511"/>
            <a:ext cx="157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Sjeverni Velebit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5747657" y="890649"/>
            <a:ext cx="127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Risnjak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4631377" y="2125683"/>
            <a:ext cx="214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Krka</a:t>
            </a:r>
            <a:endParaRPr lang="hr-HR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4429503" y="985653"/>
            <a:ext cx="475006" cy="3087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6067107" y="1756362"/>
            <a:ext cx="1651061" cy="1011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527472" y="1149536"/>
            <a:ext cx="692727" cy="37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4577944" y="2766955"/>
            <a:ext cx="540327" cy="653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10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523" y="308758"/>
            <a:ext cx="9936678" cy="1776074"/>
          </a:xfrm>
        </p:spPr>
        <p:txBody>
          <a:bodyPr/>
          <a:lstStyle/>
          <a:p>
            <a:r>
              <a:rPr lang="hr-HR" dirty="0" smtClean="0"/>
              <a:t>Nature parks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29" y="1579420"/>
            <a:ext cx="10566073" cy="472994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Biokovo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  Nature park Kopački rit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Lonjsko polje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  Nature park Medvednica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Papuk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  Nature park Telašćica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Velebit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Vransko jezero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Učka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Žumberak</a:t>
            </a:r>
          </a:p>
          <a:p>
            <a:pPr>
              <a:buFont typeface="Wingdings" pitchFamily="2" charset="2"/>
              <a:buChar char="v"/>
            </a:pPr>
            <a:r>
              <a:rPr lang="hr-HR" sz="2000" dirty="0" smtClean="0"/>
              <a:t>Nature park Lastovsko otočje</a:t>
            </a:r>
            <a:endParaRPr lang="hr-HR" sz="2000" dirty="0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756" y="466104"/>
            <a:ext cx="4200437" cy="3150329"/>
          </a:xfrm>
          <a:prstGeom prst="rect">
            <a:avLst/>
          </a:prstGeom>
        </p:spPr>
      </p:pic>
      <p:pic>
        <p:nvPicPr>
          <p:cNvPr id="5" name="Picture 4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880" y="3754089"/>
            <a:ext cx="5521695" cy="3083649"/>
          </a:xfrm>
          <a:prstGeom prst="rect">
            <a:avLst/>
          </a:prstGeom>
        </p:spPr>
      </p:pic>
      <p:pic>
        <p:nvPicPr>
          <p:cNvPr id="6" name="Picture 5" descr="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023" y="1415144"/>
            <a:ext cx="3483801" cy="2143877"/>
          </a:xfrm>
          <a:prstGeom prst="rect">
            <a:avLst/>
          </a:prstGeom>
        </p:spPr>
      </p:pic>
      <p:pic>
        <p:nvPicPr>
          <p:cNvPr id="7" name="Picture 6" descr="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2605" y="3700813"/>
            <a:ext cx="2256560" cy="3008746"/>
          </a:xfrm>
          <a:prstGeom prst="rect">
            <a:avLst/>
          </a:prstGeom>
        </p:spPr>
      </p:pic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11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Pictures of thease </a:t>
            </a:r>
            <a:br>
              <a:rPr lang="hr-HR" dirty="0" smtClean="0"/>
            </a:br>
            <a:r>
              <a:rPr lang="hr-HR" dirty="0" smtClean="0"/>
              <a:t>                            nature parks </a:t>
            </a:r>
            <a:endParaRPr lang="hr-HR" dirty="0"/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7107" y="245007"/>
            <a:ext cx="3505100" cy="2628825"/>
          </a:xfrm>
          <a:prstGeom prst="rect">
            <a:avLst/>
          </a:prstGeom>
        </p:spPr>
      </p:pic>
      <p:pic>
        <p:nvPicPr>
          <p:cNvPr id="6" name="Picture 5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2" y="404951"/>
            <a:ext cx="3705100" cy="2438709"/>
          </a:xfrm>
          <a:prstGeom prst="rect">
            <a:avLst/>
          </a:prstGeom>
        </p:spPr>
      </p:pic>
      <p:pic>
        <p:nvPicPr>
          <p:cNvPr id="7" name="Picture 6" descr="1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412" y="3320742"/>
            <a:ext cx="6004956" cy="3336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3289" y="2909455"/>
            <a:ext cx="157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Vransko jezero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6222672" y="2090058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Lonjsko polje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4465122" y="2125684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Medvednica</a:t>
            </a:r>
            <a:endParaRPr lang="hr-HR" dirty="0"/>
          </a:p>
        </p:txBody>
      </p:sp>
      <p:pic>
        <p:nvPicPr>
          <p:cNvPr id="12" name="Picture 11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21" y="3209307"/>
            <a:ext cx="4239986" cy="33919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48249" y="2600696"/>
            <a:ext cx="109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Biokovo</a:t>
            </a:r>
            <a:endParaRPr lang="hr-HR" dirty="0"/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5400000">
            <a:off x="4804171" y="2961518"/>
            <a:ext cx="281832" cy="298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3962407" y="2325584"/>
            <a:ext cx="488862" cy="176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525000" y="2137558"/>
            <a:ext cx="562097" cy="174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46773" y="3141023"/>
            <a:ext cx="374071" cy="112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12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81" y="172337"/>
            <a:ext cx="4235342" cy="3176506"/>
          </a:xfrm>
          <a:prstGeom prst="rect">
            <a:avLst/>
          </a:prstGeom>
        </p:spPr>
      </p:pic>
      <p:pic>
        <p:nvPicPr>
          <p:cNvPr id="5" name="Picture 4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324" y="3447734"/>
            <a:ext cx="4292922" cy="3219692"/>
          </a:xfrm>
          <a:prstGeom prst="rect">
            <a:avLst/>
          </a:prstGeom>
        </p:spPr>
      </p:pic>
      <p:pic>
        <p:nvPicPr>
          <p:cNvPr id="8" name="Picture 7" descr="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496" y="159785"/>
            <a:ext cx="4265956" cy="3200892"/>
          </a:xfrm>
          <a:prstGeom prst="rect">
            <a:avLst/>
          </a:prstGeom>
        </p:spPr>
      </p:pic>
      <p:pic>
        <p:nvPicPr>
          <p:cNvPr id="6" name="Picture 5" descr="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052" y="3431970"/>
            <a:ext cx="4369625" cy="3277219"/>
          </a:xfrm>
          <a:prstGeom prst="rect">
            <a:avLst/>
          </a:prstGeom>
        </p:spPr>
      </p:pic>
      <p:pic>
        <p:nvPicPr>
          <p:cNvPr id="10" name="Picture 9" descr="1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633" y="1238684"/>
            <a:ext cx="5822866" cy="3866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8898" y="201880"/>
            <a:ext cx="18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Lonjsko polje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4678880" y="665018"/>
            <a:ext cx="194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Lastovsko otočje</a:t>
            </a:r>
            <a:endParaRPr lang="hr-HR" dirty="0"/>
          </a:p>
        </p:txBody>
      </p:sp>
      <p:sp>
        <p:nvSpPr>
          <p:cNvPr id="14" name="TextBox 13"/>
          <p:cNvSpPr txBox="1"/>
          <p:nvPr/>
        </p:nvSpPr>
        <p:spPr>
          <a:xfrm>
            <a:off x="5201392" y="6032664"/>
            <a:ext cx="188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Papuk</a:t>
            </a:r>
            <a:endParaRPr lang="hr-HR" dirty="0"/>
          </a:p>
        </p:txBody>
      </p:sp>
      <p:sp>
        <p:nvSpPr>
          <p:cNvPr id="15" name="TextBox 14"/>
          <p:cNvSpPr txBox="1"/>
          <p:nvPr/>
        </p:nvSpPr>
        <p:spPr>
          <a:xfrm>
            <a:off x="4773880" y="5248894"/>
            <a:ext cx="190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Medvednica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5866411" y="5581402"/>
            <a:ext cx="146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Telašćica</a:t>
            </a:r>
            <a:endParaRPr lang="hr-HR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4773880" y="356261"/>
            <a:ext cx="546265" cy="11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434449" y="843148"/>
            <a:ext cx="797628" cy="9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61414" y="6234545"/>
            <a:ext cx="1389413" cy="11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4631379" y="5634842"/>
            <a:ext cx="813463" cy="480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6400803" y="5430984"/>
            <a:ext cx="372095" cy="7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13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106" y="338449"/>
            <a:ext cx="4075042" cy="2677885"/>
          </a:xfrm>
        </p:spPr>
      </p:pic>
      <p:pic>
        <p:nvPicPr>
          <p:cNvPr id="6" name="Picture 5" descr="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970" y="3716978"/>
            <a:ext cx="4232750" cy="2946229"/>
          </a:xfrm>
          <a:prstGeom prst="rect">
            <a:avLst/>
          </a:prstGeom>
        </p:spPr>
      </p:pic>
      <p:pic>
        <p:nvPicPr>
          <p:cNvPr id="8" name="Picture 7" descr="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98" y="3553542"/>
            <a:ext cx="4072958" cy="2716631"/>
          </a:xfrm>
          <a:prstGeom prst="rect">
            <a:avLst/>
          </a:prstGeom>
        </p:spPr>
      </p:pic>
      <p:pic>
        <p:nvPicPr>
          <p:cNvPr id="10" name="Picture 9" descr="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788" y="286493"/>
            <a:ext cx="3687289" cy="2765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92633" y="4298868"/>
            <a:ext cx="254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Lastovsko otočje</a:t>
            </a:r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6602682" y="3051958"/>
            <a:ext cx="206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Učka</a:t>
            </a:r>
            <a:endParaRPr lang="hr-HR" dirty="0"/>
          </a:p>
        </p:txBody>
      </p:sp>
      <p:sp>
        <p:nvSpPr>
          <p:cNvPr id="13" name="TextBox 12"/>
          <p:cNvSpPr txBox="1"/>
          <p:nvPr/>
        </p:nvSpPr>
        <p:spPr>
          <a:xfrm>
            <a:off x="4773881" y="2695699"/>
            <a:ext cx="233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Papuk</a:t>
            </a:r>
            <a:endParaRPr lang="hr-HR" dirty="0"/>
          </a:p>
        </p:txBody>
      </p:sp>
      <p:sp>
        <p:nvSpPr>
          <p:cNvPr id="14" name="TextBox 13"/>
          <p:cNvSpPr txBox="1"/>
          <p:nvPr/>
        </p:nvSpPr>
        <p:spPr>
          <a:xfrm>
            <a:off x="4940136" y="332510"/>
            <a:ext cx="2624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“Velebitska degenija” -</a:t>
            </a:r>
            <a:r>
              <a:rPr lang="en-US" dirty="0" smtClean="0"/>
              <a:t> The yellow-flowered plant is endemic to </a:t>
            </a:r>
            <a:r>
              <a:rPr lang="en-US" dirty="0" err="1" smtClean="0"/>
              <a:t>Velebit</a:t>
            </a:r>
            <a:r>
              <a:rPr lang="en-US" dirty="0" smtClean="0"/>
              <a:t> and </a:t>
            </a:r>
            <a:r>
              <a:rPr lang="en-US" dirty="0" err="1" smtClean="0"/>
              <a:t>Kapela</a:t>
            </a:r>
            <a:r>
              <a:rPr lang="hr-HR" dirty="0" smtClean="0"/>
              <a:t> </a:t>
            </a:r>
            <a:r>
              <a:rPr lang="en-US" dirty="0" smtClean="0"/>
              <a:t>mountain ranges, and has become a symbol of the region.</a:t>
            </a:r>
            <a:endParaRPr lang="hr-HR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21434" y="1876301"/>
            <a:ext cx="1187532" cy="1068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6877793" y="3588328"/>
            <a:ext cx="372094" cy="19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4932225" y="4815444"/>
            <a:ext cx="488862" cy="176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4488873" y="2363189"/>
            <a:ext cx="633353" cy="33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14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About us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520" y="1757548"/>
            <a:ext cx="10031682" cy="45518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hr-HR" sz="3200" dirty="0" smtClean="0"/>
              <a:t>We are from Osijek-Baranja County</a:t>
            </a:r>
          </a:p>
          <a:p>
            <a:pPr>
              <a:buFont typeface="Wingdings" pitchFamily="2" charset="2"/>
              <a:buChar char="v"/>
            </a:pPr>
            <a:r>
              <a:rPr lang="hr-HR" sz="3200" dirty="0" smtClean="0"/>
              <a:t>Two rivers go through Baranja- </a:t>
            </a:r>
          </a:p>
          <a:p>
            <a:pPr>
              <a:buNone/>
            </a:pPr>
            <a:r>
              <a:rPr lang="hr-HR" sz="3200" dirty="0" smtClean="0"/>
              <a:t>                               Drava and Dunav</a:t>
            </a:r>
          </a:p>
          <a:p>
            <a:pPr>
              <a:buFont typeface="Wingdings" pitchFamily="2" charset="2"/>
              <a:buChar char="v"/>
            </a:pPr>
            <a:r>
              <a:rPr lang="hr-HR" sz="3200" dirty="0" smtClean="0"/>
              <a:t> We have natural park Kopački rit</a:t>
            </a:r>
            <a:endParaRPr lang="hr-HR" sz="3200" dirty="0"/>
          </a:p>
        </p:txBody>
      </p:sp>
      <p:pic>
        <p:nvPicPr>
          <p:cNvPr id="4" name="Picture 3" descr="CroatiaOsijek-Baranj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989" y="1377538"/>
            <a:ext cx="4236993" cy="4049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69682" y="2149433"/>
            <a:ext cx="106878" cy="712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8526484" y="5747657"/>
            <a:ext cx="203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Kopački rit </a:t>
            </a:r>
            <a:endParaRPr lang="hr-HR" dirty="0"/>
          </a:p>
        </p:txBody>
      </p:sp>
      <p:cxnSp>
        <p:nvCxnSpPr>
          <p:cNvPr id="8" name="Straight Connector 7"/>
          <p:cNvCxnSpPr>
            <a:stCxn id="6" idx="0"/>
            <a:endCxn id="5" idx="1"/>
          </p:cNvCxnSpPr>
          <p:nvPr/>
        </p:nvCxnSpPr>
        <p:spPr>
          <a:xfrm rot="5400000" flipH="1" flipV="1">
            <a:off x="8624454" y="3102430"/>
            <a:ext cx="3562598" cy="17278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15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258" y="585216"/>
            <a:ext cx="9720073" cy="1499616"/>
          </a:xfrm>
        </p:spPr>
        <p:txBody>
          <a:bodyPr/>
          <a:lstStyle/>
          <a:p>
            <a:r>
              <a:rPr lang="hr-HR" dirty="0" smtClean="0"/>
              <a:t>                        Dunav and  drava</a:t>
            </a:r>
            <a:endParaRPr lang="hr-HR" dirty="0"/>
          </a:p>
        </p:txBody>
      </p:sp>
      <p:pic>
        <p:nvPicPr>
          <p:cNvPr id="4" name="Picture 3" descr="delta-dunav-rumuni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51265"/>
            <a:ext cx="4310743" cy="2424793"/>
          </a:xfrm>
          <a:prstGeom prst="rect">
            <a:avLst/>
          </a:prstGeom>
        </p:spPr>
      </p:pic>
      <p:pic>
        <p:nvPicPr>
          <p:cNvPr id="5" name="Picture 4" descr="Drave_at_Drávaszabolcs,_Hunga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973" y="445327"/>
            <a:ext cx="3671135" cy="2755073"/>
          </a:xfrm>
          <a:prstGeom prst="rect">
            <a:avLst/>
          </a:prstGeom>
        </p:spPr>
      </p:pic>
      <p:pic>
        <p:nvPicPr>
          <p:cNvPr id="6" name="Picture 5" descr="Lepotica_u_noći-rijeka_Drava_na_24-tom_kilomet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5002" y="3583530"/>
            <a:ext cx="4154174" cy="3114155"/>
          </a:xfrm>
          <a:prstGeom prst="rect">
            <a:avLst/>
          </a:prstGeom>
        </p:spPr>
      </p:pic>
      <p:pic>
        <p:nvPicPr>
          <p:cNvPr id="7" name="Picture 6" descr="Vukovar3Roveclim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86" y="3572469"/>
            <a:ext cx="4687573" cy="31311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6720247" y="2017623"/>
            <a:ext cx="1698566" cy="916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263742" y="1517671"/>
            <a:ext cx="799606" cy="524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234347" y="2387735"/>
            <a:ext cx="1868778" cy="3146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263241" y="1947554"/>
            <a:ext cx="1045030" cy="427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12" name="Rezervirano mjesto broja slajd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16</a:t>
            </a:fld>
            <a:endParaRPr lang="hr-HR"/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01" y="312083"/>
            <a:ext cx="9720073" cy="1499616"/>
          </a:xfrm>
        </p:spPr>
        <p:txBody>
          <a:bodyPr/>
          <a:lstStyle/>
          <a:p>
            <a:r>
              <a:rPr lang="hr-HR" dirty="0" smtClean="0"/>
              <a:t>                               Croatian</a:t>
            </a:r>
            <a:br>
              <a:rPr lang="hr-HR" dirty="0" smtClean="0"/>
            </a:br>
            <a:r>
              <a:rPr lang="hr-HR" dirty="0" smtClean="0"/>
              <a:t>                                      cuisine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/>
          </a:p>
        </p:txBody>
      </p:sp>
      <p:pic>
        <p:nvPicPr>
          <p:cNvPr id="4" name="Picture 3" descr="Gulyas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522" y="261258"/>
            <a:ext cx="4892633" cy="3669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5741" y="2671949"/>
            <a:ext cx="262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Goulash is very popular</a:t>
            </a:r>
            <a:endParaRPr lang="hr-HR" dirty="0" smtClean="0"/>
          </a:p>
          <a:p>
            <a:r>
              <a:rPr lang="en-US" dirty="0" smtClean="0"/>
              <a:t> in most parts of Croatia</a:t>
            </a:r>
            <a:endParaRPr lang="hr-HR" dirty="0"/>
          </a:p>
        </p:txBody>
      </p:sp>
      <p:pic>
        <p:nvPicPr>
          <p:cNvPr id="6" name="Picture 5" descr="Kuhane_strukle_0210_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60" y="142589"/>
            <a:ext cx="4180114" cy="2305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534" y="2505692"/>
            <a:ext cx="359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“Zagorski Štrukli”</a:t>
            </a:r>
            <a:endParaRPr lang="hr-HR" dirty="0"/>
          </a:p>
        </p:txBody>
      </p:sp>
      <p:pic>
        <p:nvPicPr>
          <p:cNvPr id="8" name="Picture 7" descr="1024px-Truffles_white_Croat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0" y="2945082"/>
            <a:ext cx="3273327" cy="24581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509" y="5569527"/>
            <a:ext cx="3158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White Truffles from Istria</a:t>
            </a:r>
            <a:endParaRPr lang="hr-HR" dirty="0"/>
          </a:p>
        </p:txBody>
      </p:sp>
      <p:pic>
        <p:nvPicPr>
          <p:cNvPr id="10" name="Picture 9" descr="1280px-Strude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633" y="4215239"/>
            <a:ext cx="3644933" cy="2429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11386" y="5735782"/>
            <a:ext cx="268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Savijača</a:t>
            </a:r>
            <a:r>
              <a:rPr lang="en-US" dirty="0" smtClean="0"/>
              <a:t> or </a:t>
            </a:r>
            <a:r>
              <a:rPr lang="en-US" dirty="0" err="1" smtClean="0"/>
              <a:t>Štrudla</a:t>
            </a:r>
            <a:r>
              <a:rPr lang="en-US" dirty="0" smtClean="0"/>
              <a:t> with apple</a:t>
            </a:r>
            <a:endParaRPr lang="hr-HR" dirty="0"/>
          </a:p>
        </p:txBody>
      </p:sp>
      <p:sp>
        <p:nvSpPr>
          <p:cNvPr id="12" name="Rezervirano mjesto podnožj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13" name="Rezervirano mjesto broja slajd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17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Kopački rit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710047"/>
            <a:ext cx="11720945" cy="496388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There are a</a:t>
            </a:r>
            <a:r>
              <a:rPr lang="en-US" dirty="0" smtClean="0"/>
              <a:t>round 260 various bird species nest here  and there are many other species using this area as a temporary shelter</a:t>
            </a:r>
            <a:endParaRPr lang="hr-HR" dirty="0" smtClean="0"/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There are 40-odd fish species (pike, </a:t>
            </a:r>
            <a:r>
              <a:rPr lang="en-US" dirty="0" err="1" smtClean="0"/>
              <a:t>ide</a:t>
            </a:r>
            <a:r>
              <a:rPr lang="en-US" dirty="0" smtClean="0"/>
              <a:t>,</a:t>
            </a:r>
            <a:r>
              <a:rPr lang="hr-HR" dirty="0" smtClean="0"/>
              <a:t> </a:t>
            </a:r>
            <a:r>
              <a:rPr lang="en-US" dirty="0" err="1" smtClean="0"/>
              <a:t>tench</a:t>
            </a:r>
            <a:r>
              <a:rPr lang="hr-HR" dirty="0" smtClean="0"/>
              <a:t> </a:t>
            </a:r>
            <a:r>
              <a:rPr lang="en-US" dirty="0" smtClean="0"/>
              <a:t>, bream, carp,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      </a:t>
            </a:r>
            <a:r>
              <a:rPr lang="en-US" dirty="0" smtClean="0"/>
              <a:t> </a:t>
            </a:r>
            <a:r>
              <a:rPr lang="hr-HR" dirty="0" smtClean="0"/>
              <a:t>                               </a:t>
            </a:r>
            <a:r>
              <a:rPr lang="en-US" dirty="0" smtClean="0"/>
              <a:t>catfish, pike-perch, perch, etc.)</a:t>
            </a:r>
            <a:endParaRPr lang="hr-HR" dirty="0" smtClean="0"/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Several various mammal species inhabit the land (red deer,</a:t>
            </a:r>
          </a:p>
          <a:p>
            <a:pPr>
              <a:buNone/>
            </a:pPr>
            <a:r>
              <a:rPr lang="hr-HR" dirty="0" smtClean="0"/>
              <a:t>       roe deer, wild boar, wild cat, pine marten, stone marten,</a:t>
            </a:r>
          </a:p>
          <a:p>
            <a:pPr>
              <a:buNone/>
            </a:pPr>
            <a:r>
              <a:rPr lang="hr-HR" dirty="0" smtClean="0"/>
              <a:t>       weasel, sable, otter, etc.). </a:t>
            </a:r>
            <a:endParaRPr lang="hr-HR" dirty="0"/>
          </a:p>
        </p:txBody>
      </p:sp>
      <p:pic>
        <p:nvPicPr>
          <p:cNvPr id="4" name="Picture 3" descr="kopacki-rit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703" y="2090428"/>
            <a:ext cx="4417621" cy="2118796"/>
          </a:xfrm>
          <a:prstGeom prst="rect">
            <a:avLst/>
          </a:prstGeom>
        </p:spPr>
      </p:pic>
      <p:pic>
        <p:nvPicPr>
          <p:cNvPr id="5" name="Picture 4" descr="ten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850" y="4365011"/>
            <a:ext cx="3385767" cy="1872130"/>
          </a:xfrm>
          <a:prstGeom prst="rect">
            <a:avLst/>
          </a:prstGeom>
        </p:spPr>
      </p:pic>
      <p:pic>
        <p:nvPicPr>
          <p:cNvPr id="6" name="Picture 5" descr="Pine-martens-0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750" y="4291891"/>
            <a:ext cx="4039342" cy="2423605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18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  Kopački rit</a:t>
            </a:r>
            <a:endParaRPr lang="hr-HR" dirty="0"/>
          </a:p>
        </p:txBody>
      </p:sp>
      <p:pic>
        <p:nvPicPr>
          <p:cNvPr id="4" name="Picture 3" descr="0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6449" y="3586349"/>
            <a:ext cx="4323090" cy="2887073"/>
          </a:xfrm>
          <a:prstGeom prst="rect">
            <a:avLst/>
          </a:prstGeom>
        </p:spPr>
      </p:pic>
      <p:pic>
        <p:nvPicPr>
          <p:cNvPr id="5" name="Picture 4" descr="kopackirit_206101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60" y="327697"/>
            <a:ext cx="3840473" cy="2882915"/>
          </a:xfrm>
          <a:prstGeom prst="rect">
            <a:avLst/>
          </a:prstGeom>
        </p:spPr>
      </p:pic>
      <p:pic>
        <p:nvPicPr>
          <p:cNvPr id="7" name="Picture 6" descr="kopacki-rit-10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17" y="380790"/>
            <a:ext cx="3788466" cy="2330870"/>
          </a:xfrm>
          <a:prstGeom prst="rect">
            <a:avLst/>
          </a:prstGeom>
        </p:spPr>
      </p:pic>
      <p:pic>
        <p:nvPicPr>
          <p:cNvPr id="8" name="Picture 7" descr="patka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883" y="3392185"/>
            <a:ext cx="4608567" cy="3072378"/>
          </a:xfrm>
          <a:prstGeom prst="rect">
            <a:avLst/>
          </a:prstGeom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19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8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Little</a:t>
            </a:r>
            <a:r>
              <a:rPr lang="hr-HR" dirty="0" smtClean="0"/>
              <a:t> bit </a:t>
            </a:r>
            <a:r>
              <a:rPr lang="hr-HR" dirty="0" err="1" smtClean="0"/>
              <a:t>about</a:t>
            </a:r>
            <a:r>
              <a:rPr lang="hr-HR" dirty="0" smtClean="0"/>
              <a:t> </a:t>
            </a:r>
            <a:r>
              <a:rPr lang="hr-HR" dirty="0" err="1" smtClean="0"/>
              <a:t>croatia</a:t>
            </a:r>
            <a:endParaRPr lang="hr-HR" dirty="0"/>
          </a:p>
        </p:txBody>
      </p:sp>
      <p:sp>
        <p:nvSpPr>
          <p:cNvPr id="8" name="Elipsa 7"/>
          <p:cNvSpPr/>
          <p:nvPr/>
        </p:nvSpPr>
        <p:spPr>
          <a:xfrm>
            <a:off x="5461688" y="0"/>
            <a:ext cx="288324" cy="2141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5" descr="hrvatska kun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7257" y="4152034"/>
            <a:ext cx="3134054" cy="2403144"/>
          </a:xfrm>
          <a:prstGeom prst="rect">
            <a:avLst/>
          </a:prstGeom>
        </p:spPr>
      </p:pic>
      <p:pic>
        <p:nvPicPr>
          <p:cNvPr id="9" name="Picture 8" descr="HRVATSKA-NARODNA-BANKA-Novčanice-i-kovani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077" y="2607018"/>
            <a:ext cx="2784027" cy="13442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634" y="5628907"/>
            <a:ext cx="304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President:  Kolinda Grabar-Kitarović</a:t>
            </a:r>
            <a:endParaRPr lang="hr-HR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Capital city- Zagreb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Area-56  </a:t>
            </a:r>
            <a:r>
              <a:rPr lang="hr-HR" smtClean="0"/>
              <a:t>594 </a:t>
            </a:r>
            <a:r>
              <a:rPr lang="hr-HR" smtClean="0">
                <a:hlinkClick r:id="rId6" tooltip="Km²"/>
              </a:rPr>
              <a:t>km²</a:t>
            </a:r>
            <a:endParaRPr lang="hr-HR" dirty="0" smtClean="0"/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Population- 4 284 889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Currency- Kuna</a:t>
            </a:r>
            <a:endParaRPr lang="hr-HR" dirty="0"/>
          </a:p>
        </p:txBody>
      </p:sp>
      <p:pic>
        <p:nvPicPr>
          <p:cNvPr id="21" name="Picture 20" descr="9d5bbd718d21d479d2b40493ef7e62d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8945" y="4494811"/>
            <a:ext cx="3201488" cy="2143496"/>
          </a:xfrm>
          <a:prstGeom prst="rect">
            <a:avLst/>
          </a:prstGeom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2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3642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      Kopački rit</a:t>
            </a:r>
            <a:endParaRPr lang="hr-HR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254" y="227142"/>
            <a:ext cx="3914349" cy="2415887"/>
          </a:xfrm>
        </p:spPr>
      </p:pic>
      <p:pic>
        <p:nvPicPr>
          <p:cNvPr id="6" name="Picture 5" descr="roe-de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31" y="2802577"/>
            <a:ext cx="3864429" cy="3864429"/>
          </a:xfrm>
          <a:prstGeom prst="rect">
            <a:avLst/>
          </a:prstGeom>
        </p:spPr>
      </p:pic>
      <p:pic>
        <p:nvPicPr>
          <p:cNvPr id="7" name="Picture 6" descr="Kopacki_rit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512" y="2090057"/>
            <a:ext cx="3412520" cy="4548249"/>
          </a:xfrm>
          <a:prstGeom prst="rect">
            <a:avLst/>
          </a:prstGeom>
        </p:spPr>
      </p:pic>
      <p:pic>
        <p:nvPicPr>
          <p:cNvPr id="8" name="Picture 7" descr="1280px-Zoo-Dortmund-IMG_5549-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5352" y="3523013"/>
            <a:ext cx="4236852" cy="3177639"/>
          </a:xfrm>
          <a:prstGeom prst="rect">
            <a:avLst/>
          </a:prstGeom>
        </p:spPr>
      </p:pic>
      <p:pic>
        <p:nvPicPr>
          <p:cNvPr id="9" name="Picture 8" descr="Fischotter,_Lutra_Lutr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628" y="275335"/>
            <a:ext cx="4269729" cy="2847876"/>
          </a:xfrm>
          <a:prstGeom prst="rect">
            <a:avLst/>
          </a:prstGeom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20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79" y="570467"/>
            <a:ext cx="9720073" cy="1499616"/>
          </a:xfrm>
        </p:spPr>
        <p:txBody>
          <a:bodyPr/>
          <a:lstStyle/>
          <a:p>
            <a:r>
              <a:rPr lang="hr-HR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 </a:t>
            </a:r>
            <a:r>
              <a:rPr lang="hr-HR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 your </a:t>
            </a:r>
            <a:r>
              <a:rPr lang="hr-HR" b="1" cap="none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attention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                                                   </a:t>
            </a:r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21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monuments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35" y="585216"/>
            <a:ext cx="3527262" cy="394446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9" y="1830445"/>
            <a:ext cx="4427323" cy="269923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014" y="628242"/>
            <a:ext cx="2926080" cy="39014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62" y="4552237"/>
            <a:ext cx="3078315" cy="230576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3" y="4649002"/>
            <a:ext cx="2819940" cy="211223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28" y="4704591"/>
            <a:ext cx="3758070" cy="2001050"/>
          </a:xfrm>
          <a:prstGeom prst="rect">
            <a:avLst/>
          </a:prstGeom>
        </p:spPr>
      </p:pic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3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27967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SPORT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SKIING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HIGH JUMP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DISCUS THROW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FOOTBALL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HANDBALL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TENNIS</a:t>
            </a:r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63" y="234469"/>
            <a:ext cx="3009314" cy="17926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64" y="2193220"/>
            <a:ext cx="3086690" cy="20540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28" y="269585"/>
            <a:ext cx="3062167" cy="172246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68" y="4638778"/>
            <a:ext cx="2969708" cy="197620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47" y="2177612"/>
            <a:ext cx="3560059" cy="229681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22" y="4584319"/>
            <a:ext cx="3669872" cy="1834936"/>
          </a:xfrm>
          <a:prstGeom prst="rect">
            <a:avLst/>
          </a:prstGeom>
        </p:spPr>
      </p:pic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11" name="Rezervirano mjesto broja slajd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4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372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Adriatic </a:t>
            </a:r>
            <a:r>
              <a:rPr lang="hr-HR" dirty="0" err="1" smtClean="0"/>
              <a:t>sea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b="1" dirty="0" err="1"/>
              <a:t>Surface</a:t>
            </a:r>
            <a:r>
              <a:rPr lang="hr-HR" b="1" dirty="0"/>
              <a:t> </a:t>
            </a:r>
            <a:r>
              <a:rPr lang="hr-HR" b="1" dirty="0" err="1"/>
              <a:t>area</a:t>
            </a:r>
            <a:r>
              <a:rPr lang="hr-HR" dirty="0" smtClean="0"/>
              <a:t> -138.600</a:t>
            </a:r>
            <a:r>
              <a:rPr lang="hr-HR" dirty="0"/>
              <a:t> </a:t>
            </a:r>
            <a:r>
              <a:rPr lang="hr-HR" dirty="0" smtClean="0">
                <a:hlinkClick r:id="rId3" tooltip="Km²"/>
              </a:rPr>
              <a:t>km²</a:t>
            </a:r>
            <a:endParaRPr lang="hr-HR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r-HR" b="1" dirty="0"/>
              <a:t>Max. </a:t>
            </a:r>
            <a:r>
              <a:rPr lang="hr-HR" b="1" dirty="0" err="1" smtClean="0"/>
              <a:t>Depth</a:t>
            </a:r>
            <a:r>
              <a:rPr lang="hr-HR" b="1" dirty="0" smtClean="0"/>
              <a:t> </a:t>
            </a:r>
            <a:r>
              <a:rPr lang="hr-HR" dirty="0" smtClean="0"/>
              <a:t>- 1,233</a:t>
            </a:r>
            <a:r>
              <a:rPr lang="hr-HR" dirty="0"/>
              <a:t> </a:t>
            </a:r>
            <a:r>
              <a:rPr lang="hr-HR" dirty="0" smtClean="0"/>
              <a:t>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The </a:t>
            </a:r>
            <a:r>
              <a:rPr lang="en-US" dirty="0"/>
              <a:t>sea is warm, </a:t>
            </a:r>
            <a:r>
              <a:rPr lang="hr-HR" dirty="0" err="1" smtClean="0"/>
              <a:t>in</a:t>
            </a:r>
            <a:r>
              <a:rPr lang="hr-HR" dirty="0" smtClean="0"/>
              <a:t> </a:t>
            </a:r>
            <a:r>
              <a:rPr lang="en-US" dirty="0" smtClean="0"/>
              <a:t>summer </a:t>
            </a:r>
            <a:r>
              <a:rPr lang="en-US" dirty="0"/>
              <a:t>sea temperature is pleasant for swimming, which, along with its beauty is essential to the development of tourism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656" y="3636620"/>
            <a:ext cx="2628900" cy="1743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4" y="4357897"/>
            <a:ext cx="3095625" cy="147637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92" y="226953"/>
            <a:ext cx="2766626" cy="185788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86" y="4297680"/>
            <a:ext cx="3061641" cy="2037382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26" y="421541"/>
            <a:ext cx="3028950" cy="1514475"/>
          </a:xfrm>
          <a:prstGeom prst="rect">
            <a:avLst/>
          </a:prstGeom>
        </p:spPr>
      </p:pic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5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16028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SOME CITIES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ZAGREB(CAPITAL CITY)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OSIJEK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SPLIT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DUBROVNIK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ŠIBENIK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ZADAR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RIJEKA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 smtClean="0"/>
              <a:t>VUKOVAR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20" y="4764661"/>
            <a:ext cx="3188049" cy="20494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12" y="2887692"/>
            <a:ext cx="3060622" cy="171968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28" y="259260"/>
            <a:ext cx="3192555" cy="210708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12" y="182163"/>
            <a:ext cx="3717993" cy="247866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13" y="4874187"/>
            <a:ext cx="3041721" cy="203686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22" y="2729046"/>
            <a:ext cx="4514334" cy="1866266"/>
          </a:xfrm>
          <a:prstGeom prst="rect">
            <a:avLst/>
          </a:prstGeom>
        </p:spPr>
      </p:pic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6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6525856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NATIONAL </a:t>
            </a:r>
            <a:r>
              <a:rPr lang="hr-HR" dirty="0" smtClean="0"/>
              <a:t>PARKS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48145" y="1698171"/>
            <a:ext cx="9996057" cy="485700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Brijuni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Kornati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Krka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Mljet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Paklenica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Plitvice lakes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Risnjak</a:t>
            </a:r>
          </a:p>
          <a:p>
            <a:pPr>
              <a:buFont typeface="Wingdings" pitchFamily="2" charset="2"/>
              <a:buChar char="v"/>
            </a:pPr>
            <a:r>
              <a:rPr lang="hr-HR" dirty="0" smtClean="0"/>
              <a:t>Sjeverni Velebit</a:t>
            </a:r>
          </a:p>
          <a:p>
            <a:endParaRPr lang="hr-HR" dirty="0"/>
          </a:p>
        </p:txBody>
      </p:sp>
      <p:pic>
        <p:nvPicPr>
          <p:cNvPr id="22" name="Picture 21" descr="Briju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408" y="178132"/>
            <a:ext cx="4128654" cy="3096491"/>
          </a:xfrm>
          <a:prstGeom prst="rect">
            <a:avLst/>
          </a:prstGeom>
        </p:spPr>
      </p:pic>
      <p:pic>
        <p:nvPicPr>
          <p:cNvPr id="24" name="Picture 23" descr="02_paklenic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399" y="3665022"/>
            <a:ext cx="5014850" cy="3008910"/>
          </a:xfrm>
          <a:prstGeom prst="rect">
            <a:avLst/>
          </a:prstGeom>
        </p:spPr>
      </p:pic>
      <p:pic>
        <p:nvPicPr>
          <p:cNvPr id="25" name="Picture 24" descr="Paklenica_01_129370888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881" y="2018807"/>
            <a:ext cx="3493529" cy="4655127"/>
          </a:xfrm>
          <a:prstGeom prst="rect">
            <a:avLst/>
          </a:prstGeom>
        </p:spPr>
      </p:pic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7</a:t>
            </a:fld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09667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828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59635" y="203440"/>
            <a:ext cx="5032366" cy="2830706"/>
          </a:xfrm>
          <a:prstGeom prst="rect">
            <a:avLst/>
          </a:prstGeom>
        </p:spPr>
      </p:pic>
      <p:pic>
        <p:nvPicPr>
          <p:cNvPr id="6" name="Picture 5" descr="korna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206" y="142504"/>
            <a:ext cx="4826132" cy="3016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4519" y="178130"/>
            <a:ext cx="238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v"/>
            </a:pPr>
            <a:r>
              <a:rPr lang="hr-HR" dirty="0" smtClean="0"/>
              <a:t>Kornati</a:t>
            </a:r>
            <a:endParaRPr lang="hr-HR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177649" y="356260"/>
            <a:ext cx="54625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24603" y="3372592"/>
            <a:ext cx="187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hr-HR" dirty="0" smtClean="0"/>
              <a:t>Krka</a:t>
            </a:r>
            <a:endParaRPr lang="hr-HR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8953996" y="3218216"/>
            <a:ext cx="356260" cy="1900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 descr="croatia_kvarner_national_park_risnjak_00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403" y="3290950"/>
            <a:ext cx="4756066" cy="35670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8146" y="4512623"/>
            <a:ext cx="17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Risnjak</a:t>
            </a:r>
            <a:endParaRPr lang="hr-HR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589314" y="4714115"/>
            <a:ext cx="607622" cy="3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8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yon_of_Paklen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0" y="190006"/>
            <a:ext cx="4713556" cy="3156008"/>
          </a:xfrm>
          <a:prstGeom prst="rect">
            <a:avLst/>
          </a:prstGeom>
        </p:spPr>
      </p:pic>
      <p:pic>
        <p:nvPicPr>
          <p:cNvPr id="5" name="Picture 4" descr="id_brijun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97" y="199481"/>
            <a:ext cx="4828849" cy="3621637"/>
          </a:xfrm>
          <a:prstGeom prst="rect">
            <a:avLst/>
          </a:prstGeom>
        </p:spPr>
      </p:pic>
      <p:pic>
        <p:nvPicPr>
          <p:cNvPr id="6" name="Picture 5" descr="jezero-kozja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610" y="4211189"/>
            <a:ext cx="6079175" cy="2457539"/>
          </a:xfrm>
          <a:prstGeom prst="rect">
            <a:avLst/>
          </a:prstGeom>
        </p:spPr>
      </p:pic>
      <p:pic>
        <p:nvPicPr>
          <p:cNvPr id="8" name="Picture 7" descr="Mljet-Croati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416" y="3575586"/>
            <a:ext cx="4254830" cy="31060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8271" y="1543792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Brijuni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4714504" y="4429496"/>
            <a:ext cx="90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Mljet</a:t>
            </a:r>
            <a:endParaRPr lang="hr-HR" dirty="0"/>
          </a:p>
        </p:txBody>
      </p:sp>
      <p:sp>
        <p:nvSpPr>
          <p:cNvPr id="11" name="TextBox 10"/>
          <p:cNvSpPr txBox="1"/>
          <p:nvPr/>
        </p:nvSpPr>
        <p:spPr>
          <a:xfrm>
            <a:off x="5106390" y="3075711"/>
            <a:ext cx="13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Plitvice lakes</a:t>
            </a:r>
          </a:p>
          <a:p>
            <a:r>
              <a:rPr lang="hr-HR" dirty="0" smtClean="0"/>
              <a:t>  (at winter)</a:t>
            </a:r>
            <a:endParaRPr lang="hr-HR" dirty="0"/>
          </a:p>
        </p:txBody>
      </p:sp>
      <p:sp>
        <p:nvSpPr>
          <p:cNvPr id="12" name="TextBox 11"/>
          <p:cNvSpPr txBox="1"/>
          <p:nvPr/>
        </p:nvSpPr>
        <p:spPr>
          <a:xfrm>
            <a:off x="5272646" y="368136"/>
            <a:ext cx="122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Paklenica</a:t>
            </a:r>
            <a:endParaRPr lang="hr-HR" dirty="0"/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 rot="16200000" flipH="1">
            <a:off x="6217330" y="1657206"/>
            <a:ext cx="271936" cy="783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V="1">
            <a:off x="5235046" y="748145"/>
            <a:ext cx="488862" cy="176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826826" y="3809611"/>
            <a:ext cx="657102" cy="192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4583878" y="4821382"/>
            <a:ext cx="439385" cy="427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Lorena Grbeša and Leonardo Krištof, CROATIA</a:t>
            </a:r>
            <a:endParaRPr lang="hr-HR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5BC-6217-4614-9821-CBFCD8BF85F8}" type="slidenum">
              <a:rPr lang="hr-HR" smtClean="0"/>
              <a:pPr/>
              <a:t>9</a:t>
            </a:fld>
            <a:endParaRPr lang="hr-HR"/>
          </a:p>
        </p:txBody>
      </p:sp>
    </p:spTree>
    <p:custDataLst>
      <p:tags r:id="rId1"/>
    </p:custData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2.2|9.8|8.9|1.8|14.8|1.6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3|2.5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2|2.1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2.1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3|2.2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3.7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7.4|9.9|13.3|9|9.7|7.4|2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2.5|2.3|2.7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2|1.6|1.6|2|2.6|1.5|1.2|1.2|1.5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|4.8|1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1.2|0.8|1|1.3|0.9|1.2|1|4.9|0.9|0.8|0.8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|2.2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324</TotalTime>
  <Words>334</Words>
  <Application>Microsoft Office PowerPoint</Application>
  <PresentationFormat>Široki zaslon</PresentationFormat>
  <Paragraphs>139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Calibri</vt:lpstr>
      <vt:lpstr>Tw Cen MT</vt:lpstr>
      <vt:lpstr>Tw Cen MT Condensed</vt:lpstr>
      <vt:lpstr>Wingdings</vt:lpstr>
      <vt:lpstr>Wingdings 3</vt:lpstr>
      <vt:lpstr>Integral</vt:lpstr>
      <vt:lpstr>Croatia</vt:lpstr>
      <vt:lpstr>Little bit about croatia</vt:lpstr>
      <vt:lpstr>monuments</vt:lpstr>
      <vt:lpstr>SPORT</vt:lpstr>
      <vt:lpstr>Adriatic sea</vt:lpstr>
      <vt:lpstr>SOME CITIES</vt:lpstr>
      <vt:lpstr>NATIONAL PARKS</vt:lpstr>
      <vt:lpstr>PowerPointova prezentacija</vt:lpstr>
      <vt:lpstr>PowerPointova prezentacija</vt:lpstr>
      <vt:lpstr>PowerPointova prezentacija</vt:lpstr>
      <vt:lpstr>Nature parks</vt:lpstr>
      <vt:lpstr>                       Pictures of thease                              nature parks </vt:lpstr>
      <vt:lpstr>PowerPointova prezentacija</vt:lpstr>
      <vt:lpstr>PowerPointova prezentacija</vt:lpstr>
      <vt:lpstr>About us</vt:lpstr>
      <vt:lpstr>                        Dunav and  drava</vt:lpstr>
      <vt:lpstr>                               Croatian                                       cuisine</vt:lpstr>
      <vt:lpstr>Kopački rit</vt:lpstr>
      <vt:lpstr>                            Kopački rit</vt:lpstr>
      <vt:lpstr>                          Kopački rit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Croatia</dc:title>
  <dc:creator>Ucenik</dc:creator>
  <cp:lastModifiedBy>OŠ Bilje</cp:lastModifiedBy>
  <cp:revision>36</cp:revision>
  <dcterms:created xsi:type="dcterms:W3CDTF">2015-03-04T13:57:35Z</dcterms:created>
  <dcterms:modified xsi:type="dcterms:W3CDTF">2015-05-13T09:41:33Z</dcterms:modified>
</cp:coreProperties>
</file>